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61" r:id="rId3"/>
    <p:sldId id="266" r:id="rId4"/>
    <p:sldId id="260" r:id="rId5"/>
    <p:sldId id="265" r:id="rId6"/>
    <p:sldId id="272" r:id="rId7"/>
    <p:sldId id="267" r:id="rId8"/>
    <p:sldId id="287" r:id="rId9"/>
    <p:sldId id="278" r:id="rId10"/>
    <p:sldId id="292" r:id="rId11"/>
    <p:sldId id="289" r:id="rId12"/>
    <p:sldId id="288" r:id="rId13"/>
    <p:sldId id="257" r:id="rId14"/>
    <p:sldId id="268" r:id="rId15"/>
    <p:sldId id="269" r:id="rId16"/>
    <p:sldId id="283" r:id="rId17"/>
    <p:sldId id="270" r:id="rId18"/>
    <p:sldId id="284" r:id="rId19"/>
    <p:sldId id="286" r:id="rId20"/>
    <p:sldId id="264" r:id="rId21"/>
    <p:sldId id="282" r:id="rId22"/>
    <p:sldId id="281" r:id="rId23"/>
    <p:sldId id="279" r:id="rId24"/>
    <p:sldId id="280" r:id="rId25"/>
    <p:sldId id="259" r:id="rId26"/>
    <p:sldId id="290" r:id="rId27"/>
    <p:sldId id="285" r:id="rId28"/>
    <p:sldId id="262" r:id="rId29"/>
    <p:sldId id="273" r:id="rId30"/>
    <p:sldId id="274" r:id="rId31"/>
    <p:sldId id="275" r:id="rId32"/>
    <p:sldId id="276" r:id="rId33"/>
    <p:sldId id="277" r:id="rId34"/>
    <p:sldId id="271" r:id="rId35"/>
    <p:sldId id="291" r:id="rId36"/>
    <p:sldId id="293" r:id="rId37"/>
    <p:sldId id="294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73" autoAdjust="0"/>
    <p:restoredTop sz="86950" autoAdjust="0"/>
  </p:normalViewPr>
  <p:slideViewPr>
    <p:cSldViewPr snapToGrid="0">
      <p:cViewPr varScale="1">
        <p:scale>
          <a:sx n="102" d="100"/>
          <a:sy n="102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41.png>
</file>

<file path=ppt/media/image42.png>
</file>

<file path=ppt/media/image43.gif>
</file>

<file path=ppt/media/image43.png>
</file>

<file path=ppt/media/image45.jpg>
</file>

<file path=ppt/media/image46.jpg>
</file>

<file path=ppt/media/image46.png>
</file>

<file path=ppt/media/image47.jpg>
</file>

<file path=ppt/media/image47.png>
</file>

<file path=ppt/media/image49.jpg>
</file>

<file path=ppt/media/image5.png>
</file>

<file path=ppt/media/image50.jpg>
</file>

<file path=ppt/media/image51.jpg>
</file>

<file path=ppt/media/image53.jpg>
</file>

<file path=ppt/media/image55.jpg>
</file>

<file path=ppt/media/image56.jpg>
</file>

<file path=ppt/media/image57.jpg>
</file>

<file path=ppt/media/image58.jpg>
</file>

<file path=ppt/media/image59.jpg>
</file>

<file path=ppt/media/image6.png>
</file>

<file path=ppt/media/image60.jpg>
</file>

<file path=ppt/media/image61.jpg>
</file>

<file path=ppt/media/image62.jpg>
</file>

<file path=ppt/media/image63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F5451-AC75-4FC7-887E-DEECE80BD9C4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7B4D06-0D1B-4985-A169-446B38B26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964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Scatter</a:t>
                </a:r>
                <a:r>
                  <a:rPr lang="en-US" altLang="zh-CN" baseline="0" dirty="0" smtClean="0"/>
                  <a:t> response to </a:t>
                </a:r>
                <a14:m>
                  <m:oMath xmlns:m="http://schemas.openxmlformats.org/officeDocument/2006/math">
                    <m:r>
                      <a:rPr lang="en-US" altLang="zh-CN" b="0" i="1" baseline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angle</a:t>
                </a:r>
                <a:r>
                  <a:rPr lang="en-US" altLang="zh-CN" baseline="0" dirty="0" smtClean="0"/>
                  <a:t> stimulus on a polar plot. </a:t>
                </a:r>
              </a:p>
              <a:p>
                <a:r>
                  <a:rPr lang="en-US" altLang="zh-CN" baseline="0" dirty="0" smtClean="0"/>
                  <a:t>Averaging response in each bin. And fit the averaging histogram curve (orange line)</a:t>
                </a: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Scatter</a:t>
                </a:r>
                <a:r>
                  <a:rPr lang="en-US" altLang="zh-CN" baseline="0" dirty="0" smtClean="0"/>
                  <a:t> response to </a:t>
                </a:r>
                <a:r>
                  <a:rPr lang="en-US" altLang="zh-CN" b="0" i="0" baseline="0" smtClean="0">
                    <a:latin typeface="Cambria Math" panose="02040503050406030204" pitchFamily="18" charset="0"/>
                  </a:rPr>
                  <a:t>𝜃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angle</a:t>
                </a:r>
                <a:r>
                  <a:rPr lang="en-US" altLang="zh-CN" baseline="0" dirty="0" smtClean="0"/>
                  <a:t> stimulus on a polar plot. </a:t>
                </a:r>
              </a:p>
              <a:p>
                <a:r>
                  <a:rPr lang="en-US" altLang="zh-CN" baseline="0" dirty="0" smtClean="0"/>
                  <a:t>Averaging response in each bin. And fit the averaging histogram curve (orange line)</a:t>
                </a:r>
              </a:p>
              <a:p>
                <a:endParaRPr lang="zh-CN" altLang="en-US" dirty="0"/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03595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102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Projective Plane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142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Classify Untrained</a:t>
            </a:r>
            <a:r>
              <a:rPr lang="en-US" altLang="zh-CN" baseline="0" dirty="0" smtClean="0"/>
              <a:t> Unseen Stimulus’s </a:t>
            </a:r>
            <a:r>
              <a:rPr lang="en-US" altLang="zh-CN" baseline="0" dirty="0" err="1" smtClean="0"/>
              <a:t>Rsp</a:t>
            </a:r>
            <a:r>
              <a:rPr lang="en-US" altLang="zh-CN" baseline="0" dirty="0" smtClean="0"/>
              <a:t> into trained classes: </a:t>
            </a:r>
          </a:p>
          <a:p>
            <a:r>
              <a:rPr lang="en-US" altLang="zh-CN" baseline="0" dirty="0" smtClean="0"/>
              <a:t>To see to the representation of which, the new </a:t>
            </a:r>
            <a:r>
              <a:rPr lang="en-US" altLang="zh-CN" baseline="0" dirty="0" err="1" smtClean="0"/>
              <a:t>Stim’s</a:t>
            </a:r>
            <a:r>
              <a:rPr lang="en-US" altLang="zh-CN" baseline="0" dirty="0" smtClean="0"/>
              <a:t> code resemble most.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654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 Basic</a:t>
            </a:r>
            <a:r>
              <a:rPr lang="en-US" altLang="zh-CN" baseline="0" dirty="0" smtClean="0"/>
              <a:t> fitting line shape to fit all neurons’ Tuning behavior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Well fitting criterion</a:t>
            </a:r>
          </a:p>
          <a:p>
            <a:r>
              <a:rPr lang="en-US" altLang="zh-CN" baseline="0" dirty="0" smtClean="0"/>
              <a:t>282 valid neurons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112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Plot Normalized</a:t>
            </a:r>
            <a:r>
              <a:rPr lang="en-US" altLang="zh-CN" baseline="0" dirty="0" smtClean="0"/>
              <a:t> Average Response to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Better Way to illustrate Position Selection?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146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Left:  tune to first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561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Visualize</a:t>
                </a:r>
                <a:r>
                  <a:rPr lang="en-US" altLang="zh-CN" baseline="0" dirty="0" smtClean="0"/>
                  <a:t> </a:t>
                </a:r>
                <a14:m>
                  <m:oMath xmlns:m="http://schemas.openxmlformats.org/officeDocument/2006/math">
                    <m:r>
                      <a:rPr lang="en-US" altLang="zh-CN" b="0" i="1" baseline="0" smtClean="0">
                        <a:latin typeface="Cambria Math" panose="02040503050406030204" pitchFamily="18" charset="0"/>
                      </a:rPr>
                      <m:t>𝑊</m:t>
                    </m:r>
                    <m:d>
                      <m:dPr>
                        <m:ctrlPr>
                          <a:rPr lang="en-US" altLang="zh-CN" b="0" i="1" baseline="0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baseline="0" smtClean="0">
                            <a:latin typeface="Cambria Math" panose="02040503050406030204" pitchFamily="18" charset="0"/>
                          </a:rPr>
                          <m:t>:,</m:t>
                        </m:r>
                        <m:r>
                          <a:rPr lang="en-US" altLang="zh-CN" b="0" i="1" baseline="0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altLang="zh-CN" dirty="0" smtClean="0"/>
                  <a:t> : plot response strength</a:t>
                </a:r>
                <a:r>
                  <a:rPr lang="en-US" altLang="zh-CN" baseline="0" dirty="0" smtClean="0"/>
                  <a:t> on physical cortical space</a:t>
                </a:r>
              </a:p>
              <a:p>
                <a:pPr algn="l"/>
                <a:r>
                  <a:rPr lang="en-US" altLang="zh-CN" baseline="0" dirty="0" smtClean="0"/>
                  <a:t>Visualize </a:t>
                </a:r>
                <a14:m>
                  <m:oMath xmlns:m="http://schemas.openxmlformats.org/officeDocument/2006/math">
                    <m:r>
                      <a:rPr lang="en-US" altLang="zh-CN" i="1" baseline="0" dirty="0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altLang="zh-CN" i="1" baseline="0" dirty="0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i="1" baseline="0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baseline="0" dirty="0" smtClean="0">
                            <a:latin typeface="Cambria Math" panose="02040503050406030204" pitchFamily="18" charset="0"/>
                          </a:rPr>
                          <m:t>,:</m:t>
                        </m:r>
                      </m:e>
                    </m:d>
                  </m:oMath>
                </a14:m>
                <a:r>
                  <a:rPr lang="en-US" altLang="zh-CN" dirty="0" smtClean="0"/>
                  <a:t> : Weighted histogram</a:t>
                </a:r>
                <a:r>
                  <a:rPr lang="en-US" altLang="zh-CN" baseline="0" dirty="0" smtClean="0"/>
                  <a:t> the stimulus’s orientation parameter on polar plot, </a:t>
                </a:r>
              </a:p>
              <a:p>
                <a:pPr algn="l"/>
                <a:endParaRPr lang="en-US" altLang="zh-CN" baseline="0" dirty="0" smtClean="0"/>
              </a:p>
              <a:p>
                <a:pPr algn="l"/>
                <a:r>
                  <a:rPr lang="zh-CN" altLang="en-US" baseline="0" dirty="0" smtClean="0"/>
                  <a:t>详情参见 </a:t>
                </a:r>
                <a:r>
                  <a:rPr lang="en-US" altLang="zh-CN" baseline="0" dirty="0" smtClean="0"/>
                  <a:t>Report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PDF</a:t>
                </a:r>
              </a:p>
              <a:p>
                <a:pPr algn="l"/>
                <a:endParaRPr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Visualize</a:t>
                </a:r>
                <a:r>
                  <a:rPr lang="en-US" altLang="zh-CN" baseline="0" dirty="0" smtClean="0"/>
                  <a:t> </a:t>
                </a:r>
                <a:r>
                  <a:rPr lang="en-US" altLang="zh-CN" b="0" i="0" baseline="0" smtClean="0">
                    <a:latin typeface="Cambria Math" panose="02040503050406030204" pitchFamily="18" charset="0"/>
                  </a:rPr>
                  <a:t>𝑊(:,𝑖)</a:t>
                </a:r>
                <a:r>
                  <a:rPr lang="en-US" altLang="zh-CN" dirty="0" smtClean="0"/>
                  <a:t> : plot response strength</a:t>
                </a:r>
                <a:r>
                  <a:rPr lang="en-US" altLang="zh-CN" baseline="0" dirty="0" smtClean="0"/>
                  <a:t> on physical cortical space</a:t>
                </a:r>
              </a:p>
              <a:p>
                <a:pPr algn="l"/>
                <a:r>
                  <a:rPr lang="en-US" altLang="zh-CN" baseline="0" dirty="0" smtClean="0"/>
                  <a:t>Visualize </a:t>
                </a:r>
                <a:r>
                  <a:rPr lang="en-US" altLang="zh-CN" i="0" baseline="0" dirty="0" smtClean="0">
                    <a:latin typeface="Cambria Math" panose="02040503050406030204" pitchFamily="18" charset="0"/>
                  </a:rPr>
                  <a:t>𝐻(</a:t>
                </a:r>
                <a:r>
                  <a:rPr lang="en-US" altLang="zh-CN" i="0" baseline="0" dirty="0" err="1" smtClean="0">
                    <a:latin typeface="Cambria Math" panose="02040503050406030204" pitchFamily="18" charset="0"/>
                  </a:rPr>
                  <a:t>𝑖</a:t>
                </a:r>
                <a:r>
                  <a:rPr lang="en-US" altLang="zh-CN" i="0" baseline="0" dirty="0" smtClean="0">
                    <a:latin typeface="Cambria Math" panose="02040503050406030204" pitchFamily="18" charset="0"/>
                  </a:rPr>
                  <a:t>,:)</a:t>
                </a:r>
                <a:r>
                  <a:rPr lang="en-US" altLang="zh-CN" dirty="0" smtClean="0"/>
                  <a:t> : Weighted histogram</a:t>
                </a:r>
                <a:r>
                  <a:rPr lang="en-US" altLang="zh-CN" baseline="0" dirty="0" smtClean="0"/>
                  <a:t> the stimulus’s orientation parameter on polar plot, </a:t>
                </a:r>
              </a:p>
              <a:p>
                <a:pPr algn="l"/>
                <a:endParaRPr lang="en-US" altLang="zh-CN" baseline="0" dirty="0" smtClean="0"/>
              </a:p>
              <a:p>
                <a:pPr algn="l"/>
                <a:r>
                  <a:rPr lang="zh-CN" altLang="en-US" baseline="0" dirty="0" smtClean="0"/>
                  <a:t>详情参见 </a:t>
                </a:r>
                <a:r>
                  <a:rPr lang="en-US" altLang="zh-CN" baseline="0" dirty="0" smtClean="0"/>
                  <a:t>Report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PDF</a:t>
                </a:r>
              </a:p>
              <a:p>
                <a:pPr algn="l"/>
                <a:endParaRPr lang="zh-CN" altLang="en-US" dirty="0"/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4535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Green</a:t>
                </a:r>
                <a:r>
                  <a:rPr lang="en-US" altLang="zh-CN" baseline="0" dirty="0" smtClean="0"/>
                  <a:t> and Blue Histogram denotes weighted histogram of </a:t>
                </a:r>
                <a14:m>
                  <m:oMath xmlns:m="http://schemas.openxmlformats.org/officeDocument/2006/math">
                    <m:r>
                      <a:rPr lang="en-US" altLang="zh-CN" b="0" i="1" baseline="0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CN" b="0" i="1" baseline="0" smtClean="0">
                        <a:latin typeface="Cambria Math" panose="02040503050406030204" pitchFamily="18" charset="0"/>
                      </a:rPr>
                      <m:t>1 </m:t>
                    </m:r>
                  </m:oMath>
                </a14:m>
                <a:r>
                  <a:rPr lang="en-US" altLang="zh-CN" dirty="0" smtClean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parameter of solid angle stimulus </a:t>
                </a: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Green</a:t>
                </a:r>
                <a:r>
                  <a:rPr lang="en-US" altLang="zh-CN" baseline="0" dirty="0" smtClean="0"/>
                  <a:t> and Blue Histogram denotes weighted histogram of </a:t>
                </a:r>
                <a:r>
                  <a:rPr lang="en-US" altLang="zh-CN" b="0" i="0" baseline="0" smtClean="0">
                    <a:latin typeface="Cambria Math" panose="02040503050406030204" pitchFamily="18" charset="0"/>
                  </a:rPr>
                  <a:t>𝜃1 </a:t>
                </a:r>
                <a:r>
                  <a:rPr lang="en-US" altLang="zh-CN" dirty="0" smtClean="0"/>
                  <a:t>and </a:t>
                </a:r>
                <a:r>
                  <a:rPr lang="en-US" altLang="zh-CN" b="0" i="0" smtClean="0">
                    <a:latin typeface="Cambria Math" panose="02040503050406030204" pitchFamily="18" charset="0"/>
                  </a:rPr>
                  <a:t>𝜃_2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parameter of solid angle stimulus </a:t>
                </a:r>
              </a:p>
              <a:p>
                <a:endParaRPr lang="zh-CN" altLang="en-US" dirty="0"/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862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B4D06-0D1B-4985-A169-446B38B26DA5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5210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ACEC06-BDC2-4AD3-8C83-3273FB72DA6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9198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zh-CN" altLang="en-US" dirty="0" smtClean="0"/>
              <a:t>宇秀的</a:t>
            </a:r>
            <a:r>
              <a:rPr lang="en-US" altLang="zh-CN" dirty="0" smtClean="0"/>
              <a:t>tuning curve</a:t>
            </a:r>
            <a:r>
              <a:rPr lang="zh-CN" altLang="en-US" dirty="0" smtClean="0"/>
              <a:t>的</a:t>
            </a:r>
            <a:endParaRPr lang="en-US" altLang="zh-CN" dirty="0" smtClean="0"/>
          </a:p>
          <a:p>
            <a:r>
              <a:rPr lang="zh-CN" altLang="en-US" dirty="0" smtClean="0"/>
              <a:t>需要注意 流形学习 </a:t>
            </a:r>
            <a:r>
              <a:rPr lang="en-US" altLang="zh-CN" dirty="0" smtClean="0"/>
              <a:t>nonlinear method </a:t>
            </a:r>
            <a:r>
              <a:rPr lang="zh-CN" altLang="en-US" dirty="0" smtClean="0"/>
              <a:t>有一个问题是由于其本身的</a:t>
            </a:r>
            <a:r>
              <a:rPr lang="en-US" altLang="zh-CN" dirty="0" smtClean="0"/>
              <a:t>Point</a:t>
            </a:r>
            <a:r>
              <a:rPr lang="zh-CN" altLang="en-US" dirty="0" smtClean="0"/>
              <a:t>就是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ACEC06-BDC2-4AD3-8C83-3273FB72DA6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171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960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4624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783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122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399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738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89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9024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98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3258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020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2BA4B-62BE-44CF-8983-C197FA8E9930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057CC-28CC-493F-BB5B-227B4B2C86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78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7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2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Relationship Id="rId3" Type="http://schemas.openxmlformats.org/officeDocument/2006/relationships/image" Target="../media/image43.gi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4" Type="http://schemas.openxmlformats.org/officeDocument/2006/relationships/image" Target="../media/image46.jpg"/><Relationship Id="rId5" Type="http://schemas.openxmlformats.org/officeDocument/2006/relationships/image" Target="../media/image4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4" Type="http://schemas.openxmlformats.org/officeDocument/2006/relationships/image" Target="../media/image49.jpg"/><Relationship Id="rId5" Type="http://schemas.openxmlformats.org/officeDocument/2006/relationships/image" Target="../media/image50.jpg"/><Relationship Id="rId6" Type="http://schemas.openxmlformats.org/officeDocument/2006/relationships/image" Target="../media/image5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4" Type="http://schemas.openxmlformats.org/officeDocument/2006/relationships/image" Target="../media/image49.jpg"/><Relationship Id="rId5" Type="http://schemas.openxmlformats.org/officeDocument/2006/relationships/image" Target="../media/image53.jpg"/><Relationship Id="rId6" Type="http://schemas.openxmlformats.org/officeDocument/2006/relationships/image" Target="../media/image46.jpg"/><Relationship Id="rId7" Type="http://schemas.openxmlformats.org/officeDocument/2006/relationships/image" Target="../media/image5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0.jpg"/><Relationship Id="rId12" Type="http://schemas.openxmlformats.org/officeDocument/2006/relationships/image" Target="../media/image61.jpg"/><Relationship Id="rId13" Type="http://schemas.openxmlformats.org/officeDocument/2006/relationships/image" Target="../media/image62.jpg"/><Relationship Id="rId14" Type="http://schemas.openxmlformats.org/officeDocument/2006/relationships/image" Target="../media/image6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3.jpg"/><Relationship Id="rId4" Type="http://schemas.openxmlformats.org/officeDocument/2006/relationships/image" Target="../media/image54.emf"/><Relationship Id="rId5" Type="http://schemas.openxmlformats.org/officeDocument/2006/relationships/image" Target="../media/image55.jpg"/><Relationship Id="rId6" Type="http://schemas.openxmlformats.org/officeDocument/2006/relationships/image" Target="../media/image56.jpg"/><Relationship Id="rId7" Type="http://schemas.openxmlformats.org/officeDocument/2006/relationships/image" Target="../media/image57.jpg"/><Relationship Id="rId8" Type="http://schemas.openxmlformats.org/officeDocument/2006/relationships/image" Target="../media/image58.jpg"/><Relationship Id="rId9" Type="http://schemas.openxmlformats.org/officeDocument/2006/relationships/image" Target="../media/image51.jpg"/><Relationship Id="rId10" Type="http://schemas.openxmlformats.org/officeDocument/2006/relationships/image" Target="../media/image59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Primary Visual Cortex </a:t>
            </a:r>
            <a:br>
              <a:rPr lang="en-US" altLang="zh-CN" dirty="0" smtClean="0"/>
            </a:br>
            <a:r>
              <a:rPr lang="en-US" altLang="zh-CN" dirty="0" smtClean="0"/>
              <a:t>Double-photon imaging data mining report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Wang Binxu</a:t>
            </a:r>
          </a:p>
          <a:p>
            <a:r>
              <a:rPr lang="en-US" altLang="zh-CN" dirty="0" smtClean="0"/>
              <a:t>Louis Tao Lab</a:t>
            </a:r>
          </a:p>
          <a:p>
            <a:r>
              <a:rPr lang="en-US" altLang="zh-CN" dirty="0" smtClean="0"/>
              <a:t>2017.7</a:t>
            </a:r>
          </a:p>
          <a:p>
            <a:r>
              <a:rPr lang="en-US" altLang="zh-CN" dirty="0" smtClean="0"/>
              <a:t>(minor modified 2017.12)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9002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Edge Tuning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23" r="11397"/>
          <a:stretch/>
        </p:blipFill>
        <p:spPr>
          <a:xfrm>
            <a:off x="4886960" y="1896745"/>
            <a:ext cx="3187337" cy="32400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6" r="11856"/>
          <a:stretch/>
        </p:blipFill>
        <p:spPr>
          <a:xfrm>
            <a:off x="1330960" y="1896745"/>
            <a:ext cx="3174274" cy="324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9" r="12145"/>
          <a:stretch/>
        </p:blipFill>
        <p:spPr>
          <a:xfrm>
            <a:off x="8432800" y="1896745"/>
            <a:ext cx="3161211" cy="3240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66240" y="5342802"/>
            <a:ext cx="523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Response to Begin edge / End edge of Solid shape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227439" y="5342802"/>
            <a:ext cx="468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Response to Single Orientation Ray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8968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Angle Tuning Neuron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36" r="13317"/>
          <a:stretch/>
        </p:blipFill>
        <p:spPr>
          <a:xfrm>
            <a:off x="608686" y="1690688"/>
            <a:ext cx="3086569" cy="32400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8" r="14027"/>
          <a:stretch/>
        </p:blipFill>
        <p:spPr>
          <a:xfrm>
            <a:off x="8259166" y="1690688"/>
            <a:ext cx="3053994" cy="324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9" r="13333"/>
          <a:stretch/>
        </p:blipFill>
        <p:spPr>
          <a:xfrm>
            <a:off x="4622821" y="1690688"/>
            <a:ext cx="3083994" cy="3240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818640" y="5273040"/>
            <a:ext cx="592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Pool Data, Theta1 scatter, theta2 scatter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315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Population Processing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What we might get beyond single neuron tuning curve?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0485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Rationale of NMF:  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altLang="zh-CN" dirty="0" smtClean="0"/>
                  <a:t>Form</a:t>
                </a:r>
              </a:p>
              <a:p>
                <a:pPr lvl="1"/>
                <a:r>
                  <a:rPr lang="en-US" altLang="zh-CN" b="0" dirty="0" smtClean="0"/>
                  <a:t>Find decomposition: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d>
                          <m:dPr>
                            <m:begChr m:val="["/>
                            <m:endChr m:val="]"/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𝑛𝑐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𝑛𝑠</m:t>
                            </m:r>
                          </m:e>
                        </m:d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d>
                          <m:dPr>
                            <m:begChr m:val="["/>
                            <m:endChr m:val="]"/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𝑛𝑐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𝑛𝑓</m:t>
                            </m:r>
                          </m:e>
                        </m:d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d>
                          <m:dPr>
                            <m:begChr m:val="["/>
                            <m:endChr m:val="]"/>
                            <m:ctrlPr>
                              <a:rPr lang="en-US" altLang="zh-CN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𝑛𝑓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𝑛𝑠</m:t>
                            </m:r>
                          </m:e>
                        </m:d>
                      </m:sub>
                    </m:sSub>
                  </m:oMath>
                </a14:m>
                <a:endParaRPr lang="en-US" altLang="zh-CN" dirty="0"/>
              </a:p>
              <a:p>
                <a:pPr lvl="1"/>
                <a:r>
                  <a:rPr lang="en-US" altLang="zh-CN" b="0" dirty="0" smtClean="0"/>
                  <a:t>Such that,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≽0,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𝑊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≽0,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≽0</m:t>
                    </m:r>
                  </m:oMath>
                </a14:m>
                <a:endParaRPr lang="en-US" altLang="zh-CN" dirty="0" smtClean="0"/>
              </a:p>
              <a:p>
                <a:r>
                  <a:rPr lang="en-US" altLang="zh-CN" dirty="0" smtClean="0"/>
                  <a:t>Non-negative constraint</a:t>
                </a:r>
              </a:p>
              <a:p>
                <a:pPr lvl="1"/>
                <a:r>
                  <a:rPr lang="en-US" altLang="zh-CN" dirty="0" smtClean="0"/>
                  <a:t>Firing rate necessarily positive</a:t>
                </a:r>
              </a:p>
              <a:p>
                <a:pPr lvl="1"/>
                <a:r>
                  <a:rPr lang="en-US" altLang="zh-CN" i="1" dirty="0" smtClean="0"/>
                  <a:t>Negative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US" altLang="zh-CN" i="1" dirty="0" smtClean="0"/>
                  <a:t> cannot represent FR</a:t>
                </a:r>
              </a:p>
              <a:p>
                <a:pPr lvl="1"/>
                <a:r>
                  <a:rPr lang="en-US" altLang="zh-CN" dirty="0" smtClean="0"/>
                  <a:t>Regularize: Thresh=0.2</a:t>
                </a:r>
                <a:endParaRPr lang="en-US" altLang="zh-CN" dirty="0"/>
              </a:p>
              <a:p>
                <a:r>
                  <a:rPr lang="en-US" altLang="zh-CN" dirty="0" smtClean="0"/>
                  <a:t>Split out latent factor</a:t>
                </a:r>
              </a:p>
              <a:p>
                <a:pPr lvl="1"/>
                <a:r>
                  <a:rPr lang="en-US" altLang="zh-CN" dirty="0" smtClean="0"/>
                  <a:t>Linear relation: image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altLang="zh-CN" dirty="0" smtClean="0"/>
                  <a:t> factor, factor</a:t>
                </a:r>
                <a:r>
                  <a:rPr lang="en-US" altLang="zh-CN" b="0" dirty="0" smtClean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response</a:t>
                </a:r>
              </a:p>
              <a:p>
                <a:pPr lvl="1"/>
                <a:r>
                  <a:rPr lang="en-US" altLang="zh-CN" dirty="0" smtClean="0"/>
                  <a:t>Factor: what neurons recognize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(:,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population response to factor 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CN" dirty="0" smtClean="0"/>
                  <a:t>,</a:t>
                </a:r>
                <a:r>
                  <a:rPr lang="zh-CN" altLang="en-US" dirty="0" smtClean="0"/>
                  <a:t> </a:t>
                </a:r>
                <a:endParaRPr lang="en-US" altLang="zh-CN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,:)</m:t>
                    </m:r>
                  </m:oMath>
                </a14:m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stimulus’s association to factor 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 smtClean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b="-210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8079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NMF of Ray stimulus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Orientation Tuning Dominated</a:t>
            </a:r>
          </a:p>
          <a:p>
            <a:r>
              <a:rPr lang="en-US" altLang="zh-CN" dirty="0" smtClean="0"/>
              <a:t>Single Tuning Direction vs Double Tuning Direction 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2386" t="5021" r="808"/>
          <a:stretch/>
        </p:blipFill>
        <p:spPr>
          <a:xfrm>
            <a:off x="987973" y="2769667"/>
            <a:ext cx="9480331" cy="408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69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NMF of Angle stimulus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Most features tune to single edge of border angle</a:t>
            </a:r>
          </a:p>
          <a:p>
            <a:pPr lvl="1"/>
            <a:r>
              <a:rPr lang="en-US" altLang="zh-CN" dirty="0" smtClean="0"/>
              <a:t>Border lines are equivalent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327" y="2903261"/>
            <a:ext cx="5035118" cy="377633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03261"/>
            <a:ext cx="5021323" cy="376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827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NMF of Angle stimulus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94" y="2848303"/>
            <a:ext cx="4045827" cy="303437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120" y="2848303"/>
            <a:ext cx="4045828" cy="3034370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Few Angle Tuning feature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513" y="2857791"/>
            <a:ext cx="4033176" cy="302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66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NMF of Triangle stimulus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Most Features are Solid Angle Selective: </a:t>
            </a:r>
          </a:p>
          <a:p>
            <a:pPr lvl="1"/>
            <a:r>
              <a:rPr lang="en-US" altLang="zh-CN" dirty="0" smtClean="0"/>
              <a:t>Two edge are not equivalent! </a:t>
            </a:r>
          </a:p>
          <a:p>
            <a:pPr lvl="1"/>
            <a:r>
              <a:rPr lang="en-US" altLang="zh-CN" dirty="0" smtClean="0"/>
              <a:t>Receptive field of simple cell construct this  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53" r="14018" b="4050"/>
          <a:stretch/>
        </p:blipFill>
        <p:spPr>
          <a:xfrm>
            <a:off x="1968711" y="3079531"/>
            <a:ext cx="3444118" cy="348943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9" t="6772" r="8540" b="6860"/>
          <a:stretch/>
        </p:blipFill>
        <p:spPr>
          <a:xfrm>
            <a:off x="6637852" y="3136789"/>
            <a:ext cx="4101990" cy="337491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365125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489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NMF of Triangle stimulus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734" y="3315195"/>
            <a:ext cx="3360000" cy="25200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52" y="3315195"/>
            <a:ext cx="3360000" cy="252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316" y="3315195"/>
            <a:ext cx="3360001" cy="252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543" y="174184"/>
            <a:ext cx="3360000" cy="2520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152" y="176213"/>
            <a:ext cx="3360000" cy="2520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73" r="13650"/>
          <a:stretch/>
        </p:blipFill>
        <p:spPr>
          <a:xfrm>
            <a:off x="912741" y="174184"/>
            <a:ext cx="238482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30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Inspiration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NMF features reveal different coding structure of Triangle and Border angle stimulus!  </a:t>
            </a:r>
          </a:p>
          <a:p>
            <a:pPr lvl="1"/>
            <a:r>
              <a:rPr lang="en-US" altLang="zh-CN" dirty="0" smtClean="0"/>
              <a:t>Corresponding Border and Triangle spatial patterns are similar</a:t>
            </a:r>
          </a:p>
          <a:p>
            <a:pPr lvl="1"/>
            <a:r>
              <a:rPr lang="en-US" altLang="zh-CN" dirty="0" smtClean="0"/>
              <a:t>Support by that neurons have different tuning behavior to Edge and line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3844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 Structure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Stimulus: </a:t>
                </a:r>
              </a:p>
              <a:p>
                <a:pPr lvl="1"/>
                <a:r>
                  <a:rPr lang="en-US" altLang="zh-CN" dirty="0" smtClean="0"/>
                  <a:t>9500 Shape stimulus (Main data set)</a:t>
                </a:r>
              </a:p>
              <a:p>
                <a:pPr lvl="1"/>
                <a:r>
                  <a:rPr lang="en-US" altLang="zh-CN" dirty="0" smtClean="0"/>
                  <a:t>2250 Natural stimulus</a:t>
                </a:r>
              </a:p>
              <a:p>
                <a:r>
                  <a:rPr lang="en-US" altLang="zh-CN" dirty="0" smtClean="0"/>
                  <a:t>Response: </a:t>
                </a:r>
              </a:p>
              <a:p>
                <a:pPr lvl="1"/>
                <a:r>
                  <a:rPr lang="en-US" altLang="zh-CN" dirty="0" smtClean="0"/>
                  <a:t>1s Stimulus(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zh-CN" dirty="0" smtClean="0"/>
                  <a:t>), 1s Fixation(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US" altLang="zh-CN" dirty="0" smtClean="0"/>
                  <a:t>) </a:t>
                </a:r>
              </a:p>
              <a:p>
                <a:pPr lvl="1"/>
                <a:r>
                  <a:rPr lang="en-US" altLang="zh-CN" dirty="0" smtClean="0"/>
                  <a:t>Relative Florescence Change during Stimulus period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endParaRPr lang="en-US" altLang="zh-CN" dirty="0" smtClean="0"/>
              </a:p>
              <a:p>
                <a:pPr lvl="1"/>
                <a:r>
                  <a:rPr lang="en-US" altLang="zh-CN" dirty="0" smtClean="0"/>
                  <a:t>Trial </a:t>
                </a:r>
                <a:r>
                  <a:rPr lang="en-US" altLang="zh-CN" dirty="0" err="1" smtClean="0"/>
                  <a:t>Num</a:t>
                </a:r>
                <a:r>
                  <a:rPr lang="en-US" altLang="zh-CN" dirty="0" smtClean="0"/>
                  <a:t>: 1-8</a:t>
                </a:r>
              </a:p>
              <a:p>
                <a:r>
                  <a:rPr lang="en-US" altLang="zh-CN" dirty="0" smtClean="0"/>
                  <a:t>Response Matrix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𝑛𝑐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𝑛𝑠</m:t>
                    </m:r>
                  </m:oMath>
                </a14:m>
                <a:r>
                  <a:rPr lang="zh-CN" altLang="en-US" dirty="0" smtClean="0"/>
                  <a:t> </a:t>
                </a:r>
                <a:endParaRPr lang="en-US" altLang="zh-CN" dirty="0" smtClean="0"/>
              </a:p>
              <a:p>
                <a:endParaRPr lang="en-US" altLang="zh-CN" dirty="0" smtClean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5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60853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Nonlinear Dimension Reduction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Math form</a:t>
                </a:r>
              </a:p>
              <a:p>
                <a:pPr lvl="1"/>
                <a:r>
                  <a:rPr lang="en-US" altLang="zh-CN" dirty="0" smtClean="0"/>
                  <a:t>Find mapping from high dim space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𝑛𝑐</m:t>
                        </m:r>
                      </m:sup>
                    </m:sSup>
                  </m:oMath>
                </a14:m>
                <a:r>
                  <a:rPr lang="en-US" altLang="zh-CN" dirty="0" smtClean="0"/>
                  <a:t> to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zh-CN" altLang="en-US" dirty="0" smtClean="0"/>
                  <a:t> </a:t>
                </a:r>
                <a:endParaRPr lang="en-US" altLang="zh-CN" dirty="0" smtClean="0"/>
              </a:p>
              <a:p>
                <a:pPr lvl="1"/>
                <a:r>
                  <a:rPr lang="en-US" altLang="zh-CN" b="0" dirty="0" smtClean="0"/>
                  <a:t>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en-US" altLang="zh-CN" dirty="0" smtClean="0"/>
                  <a:t> to approximate local geometry of the data points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𝑛𝑐</m:t>
                        </m:r>
                      </m:sup>
                    </m:sSup>
                  </m:oMath>
                </a14:m>
                <a:r>
                  <a:rPr lang="en-US" altLang="zh-CN" b="0" dirty="0" smtClean="0"/>
                  <a:t>, ignore global geometry</a:t>
                </a:r>
              </a:p>
              <a:p>
                <a:pPr lvl="1"/>
                <a:r>
                  <a:rPr lang="en-US" altLang="zh-CN" b="0" dirty="0" smtClean="0"/>
                  <a:t>Embed manifold in high dim space into low dim (immerse instead of embed)</a:t>
                </a:r>
              </a:p>
              <a:p>
                <a:pPr lvl="1"/>
                <a:r>
                  <a:rPr lang="en-US" altLang="zh-CN" dirty="0" smtClean="0"/>
                  <a:t>E.g. LLE, Local Linear Embedding </a:t>
                </a:r>
              </a:p>
              <a:p>
                <a:r>
                  <a:rPr lang="en-US" altLang="zh-CN" dirty="0"/>
                  <a:t>Purpose</a:t>
                </a:r>
                <a:endParaRPr lang="en-US" altLang="zh-CN" dirty="0" smtClean="0"/>
              </a:p>
              <a:p>
                <a:pPr lvl="1"/>
                <a:r>
                  <a:rPr lang="en-US" altLang="zh-CN" dirty="0" smtClean="0"/>
                  <a:t>Structure of High dim response space </a:t>
                </a:r>
              </a:p>
              <a:p>
                <a:pPr lvl="1"/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5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6222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9177" y="2318484"/>
            <a:ext cx="4032823" cy="399341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LLE(Local Linear Embedding)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zh-CN" sz="2400" dirty="0" smtClean="0">
                    <a:latin typeface="Centaur" panose="02030504050205020304" pitchFamily="18" charset="0"/>
                  </a:rPr>
                  <a:t>“Overlapping local </a:t>
                </a:r>
                <a:r>
                  <a:rPr lang="en-US" altLang="zh-CN" sz="2400" dirty="0">
                    <a:latin typeface="Centaur" panose="02030504050205020304" pitchFamily="18" charset="0"/>
                  </a:rPr>
                  <a:t>neighborhoods—collectively </a:t>
                </a:r>
                <a:r>
                  <a:rPr lang="en-US" altLang="zh-CN" sz="2400" dirty="0" smtClean="0">
                    <a:latin typeface="Centaur" panose="02030504050205020304" pitchFamily="18" charset="0"/>
                  </a:rPr>
                  <a:t>analyzed—can </a:t>
                </a:r>
                <a:r>
                  <a:rPr lang="en-US" altLang="zh-CN" sz="2400" dirty="0">
                    <a:latin typeface="Centaur" panose="02030504050205020304" pitchFamily="18" charset="0"/>
                  </a:rPr>
                  <a:t>provide information about </a:t>
                </a:r>
                <a:r>
                  <a:rPr lang="en-US" altLang="zh-CN" sz="2400" dirty="0" smtClean="0">
                    <a:latin typeface="Centaur" panose="02030504050205020304" pitchFamily="18" charset="0"/>
                  </a:rPr>
                  <a:t>global geometry”</a:t>
                </a:r>
              </a:p>
              <a:p>
                <a:r>
                  <a:rPr lang="en-US" altLang="zh-CN" sz="2400" dirty="0" smtClean="0"/>
                  <a:t>Characterize neighborhood by </a:t>
                </a:r>
                <a:r>
                  <a:rPr lang="en-US" altLang="zh-CN" sz="2400" dirty="0"/>
                  <a:t>L</a:t>
                </a:r>
                <a:r>
                  <a:rPr lang="en-US" altLang="zh-CN" sz="2400" dirty="0" smtClean="0"/>
                  <a:t>inear Combine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ℰ</m:t>
                        </m:r>
                        <m:d>
                          <m:dPr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</m:d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Sup>
                              <m:sSubSupPr>
                                <m:ctrlPr>
                                  <a:rPr lang="en-US" altLang="zh-CN" sz="2000" i="1">
                                    <a:latin typeface="Cambria Math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‖</m:t>
                                </m:r>
                                <m:sSub>
                                  <m:sSubPr>
                                    <m:ctrlPr>
                                      <a:rPr lang="en-US" altLang="zh-CN" sz="20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altLang="zh-CN" sz="2000" i="1">
                                        <a:latin typeface="Cambria Math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altLang="zh-CN" sz="2000" i="1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altLang="zh-CN" sz="2000" i="1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nary>
                                <m:d>
                                  <m:dPr>
                                    <m:begChr m:val=""/>
                                    <m:endChr m:val="‖"/>
                                    <m:ctrlPr>
                                      <a:rPr lang="en-US" altLang="zh-CN" sz="2000" i="1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​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e>
                    </m:func>
                    <m:r>
                      <a:rPr lang="en-US" altLang="zh-CN" sz="20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sz="2000" i="1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zh-CN" sz="2000" i="1">
                        <a:latin typeface="Cambria Math" panose="02040503050406030204" pitchFamily="18" charset="0"/>
                      </a:rPr>
                      <m:t>t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.  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000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20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  <m:r>
                      <a:rPr lang="en-US" altLang="zh-CN" sz="2000" i="1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altLang="zh-CN" sz="2000" dirty="0" smtClean="0"/>
                  <a:t>,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0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i="1" dirty="0" smtClean="0"/>
                  <a:t> </a:t>
                </a:r>
                <a:r>
                  <a:rPr lang="en-US" altLang="zh-CN" sz="2000" dirty="0" smtClean="0"/>
                  <a:t>is k nearest neighbor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sz="20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zh-CN" sz="2000" i="1" dirty="0" smtClean="0"/>
              </a:p>
              <a:p>
                <a:pPr lvl="1"/>
                <a:r>
                  <a:rPr lang="en-US" altLang="zh-CN" sz="2000" dirty="0" smtClean="0"/>
                  <a:t>Characteristics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altLang="zh-CN" sz="2000" dirty="0" smtClean="0"/>
                  <a:t> invariant to translation, rotation, scaling.</a:t>
                </a:r>
              </a:p>
              <a:p>
                <a:r>
                  <a:rPr lang="en-US" altLang="zh-CN" sz="2400" dirty="0" smtClean="0"/>
                  <a:t>Keep Neighborhood info, Search for d-coordinate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𝛷</m:t>
                        </m:r>
                        <m:d>
                          <m:dPr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d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zh-CN" sz="2000" b="0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Sup>
                              <m:sSubSupPr>
                                <m:ctrlPr>
                                  <a:rPr lang="en-US" altLang="zh-CN" sz="2000" i="1">
                                    <a:latin typeface="Cambria Math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‖</m:t>
                                </m:r>
                                <m:sSub>
                                  <m:sSubPr>
                                    <m:ctrlPr>
                                      <a:rPr lang="en-US" altLang="zh-CN" sz="20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altLang="zh-CN" sz="2000" i="1">
                                        <a:latin typeface="Cambria Math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altLang="zh-CN" sz="2000" i="1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sub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altLang="zh-CN" sz="2000" i="1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</a:rPr>
                                          <m:t>𝑌</m:t>
                                        </m:r>
                                      </m:e>
                                      <m:sub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nary>
                                <m:d>
                                  <m:dPr>
                                    <m:begChr m:val=""/>
                                    <m:endChr m:val="‖"/>
                                    <m:ctrlPr>
                                      <a:rPr lang="en-US" altLang="zh-CN" sz="2000" i="1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zh-CN" altLang="en-US" sz="2000">
                                        <a:latin typeface="Cambria Math" panose="02040503050406030204" pitchFamily="18" charset="0"/>
                                      </a:rPr>
                                      <m:t>​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e>
                    </m:func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812" t="-1681" r="-6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/>
          <p:cNvSpPr txBox="1"/>
          <p:nvPr/>
        </p:nvSpPr>
        <p:spPr>
          <a:xfrm>
            <a:off x="265444" y="5921266"/>
            <a:ext cx="6718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Roweis</a:t>
            </a:r>
            <a:r>
              <a:rPr lang="en-US" altLang="zh-CN" dirty="0"/>
              <a:t> S T, Saul L K. Nonlinear dimensionality reduction by locally linear embedding[J]. science, 2000, 290(5500): 2323-2326.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355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LLE for Finding embedding manifold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T</a:t>
            </a:r>
            <a:r>
              <a:rPr lang="en-US" altLang="zh-CN" dirty="0" smtClean="0"/>
              <a:t>here is latent manifold!</a:t>
            </a:r>
          </a:p>
          <a:p>
            <a:pPr lvl="1"/>
            <a:r>
              <a:rPr lang="en-US" altLang="zh-CN" dirty="0" smtClean="0"/>
              <a:t>Latent manifold of figure, word vector… </a:t>
            </a:r>
          </a:p>
          <a:p>
            <a:r>
              <a:rPr lang="en-US" altLang="zh-CN" dirty="0" smtClean="0"/>
              <a:t>Relation to Neuroscience</a:t>
            </a:r>
          </a:p>
          <a:p>
            <a:pPr lvl="1"/>
            <a:r>
              <a:rPr lang="en-US" altLang="zh-CN" b="1" dirty="0" smtClean="0"/>
              <a:t>Manifold</a:t>
            </a:r>
            <a:r>
              <a:rPr lang="en-US" altLang="zh-CN" dirty="0" smtClean="0"/>
              <a:t> in population response vector?</a:t>
            </a:r>
          </a:p>
          <a:p>
            <a:pPr lvl="1"/>
            <a:r>
              <a:rPr lang="en-US" altLang="zh-CN" dirty="0" smtClean="0"/>
              <a:t>Manifold for tuning curve?</a:t>
            </a:r>
          </a:p>
          <a:p>
            <a:pPr lvl="1"/>
            <a:r>
              <a:rPr lang="en-US" altLang="zh-CN" i="1" dirty="0" smtClean="0"/>
              <a:t>If latent topology is more exotic</a:t>
            </a:r>
            <a:r>
              <a:rPr lang="zh-CN" altLang="en-US" i="1" dirty="0" smtClean="0"/>
              <a:t>？</a:t>
            </a:r>
            <a:endParaRPr lang="en-US" altLang="zh-CN" i="1" dirty="0" smtClean="0"/>
          </a:p>
          <a:p>
            <a:pPr lvl="1"/>
            <a:r>
              <a:rPr lang="en-US" altLang="zh-CN" i="1" dirty="0" smtClean="0"/>
              <a:t>If sampling is not enough</a:t>
            </a:r>
            <a:r>
              <a:rPr lang="zh-CN" altLang="en-US" i="1" dirty="0" smtClean="0"/>
              <a:t>？</a:t>
            </a:r>
            <a:endParaRPr lang="en-US" altLang="zh-CN" i="1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1104" y="1386820"/>
            <a:ext cx="5303791" cy="547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71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Ray Stimulus Response Embedding 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5" t="7032" r="15566" b="3932"/>
          <a:stretch/>
        </p:blipFill>
        <p:spPr>
          <a:xfrm>
            <a:off x="4212433" y="1497724"/>
            <a:ext cx="6920238" cy="5181600"/>
          </a:xfrm>
        </p:spPr>
      </p:pic>
      <p:sp>
        <p:nvSpPr>
          <p:cNvPr id="5" name="文本框 4"/>
          <p:cNvSpPr txBox="1"/>
          <p:nvPr/>
        </p:nvSpPr>
        <p:spPr>
          <a:xfrm>
            <a:off x="525516" y="1786759"/>
            <a:ext cx="3909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Cyclic Structure Preserved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055586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Ray Stimulus Response Embedding-Width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40" t="11184" r="12440" b="8865"/>
          <a:stretch/>
        </p:blipFill>
        <p:spPr>
          <a:xfrm>
            <a:off x="4078014" y="1428771"/>
            <a:ext cx="7577957" cy="5429229"/>
          </a:xfrm>
        </p:spPr>
      </p:pic>
      <p:sp>
        <p:nvSpPr>
          <p:cNvPr id="5" name="文本框 4"/>
          <p:cNvSpPr txBox="1"/>
          <p:nvPr/>
        </p:nvSpPr>
        <p:spPr>
          <a:xfrm>
            <a:off x="914400" y="1849821"/>
            <a:ext cx="3363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Width Coding and Orientation Coding disentangled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790914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Digression: Topological Consideration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US" altLang="zh-CN" dirty="0" smtClean="0"/>
                  <a:t>Homeomorphism</a:t>
                </a:r>
              </a:p>
              <a:p>
                <a:pPr lvl="1"/>
                <a:r>
                  <a:rPr lang="en-US" altLang="zh-CN" dirty="0" smtClean="0"/>
                  <a:t>Continuous Mapping from Image-&gt;Response Space-&gt;Low-dim embed space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𝑆𝑒𝑡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𝑜𝑓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𝑅𝑎𝑦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≅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in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rsp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space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in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endParaRPr lang="en-US" altLang="zh-CN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𝑆𝑒𝑡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𝑜𝑓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𝐵𝑜𝑟𝑑𝑒𝑟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𝐴𝑛𝑔𝑙𝑒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Mobius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≅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?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𝑀𝑜𝑏𝑖𝑢𝑠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in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rsp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space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≅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?</m:t>
                        </m:r>
                      </m:sub>
                    </m:sSub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Mobius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in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endParaRPr lang="en-US" altLang="zh-CN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𝑆𝑒𝑡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𝑇𝑟𝑖𝑎𝑛𝑔𝑙𝑒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≅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?</m:t>
                        </m:r>
                      </m:sub>
                    </m:sSub>
                  </m:oMath>
                </a14:m>
                <a:endParaRPr lang="en-US" altLang="zh-CN" dirty="0" smtClean="0"/>
              </a:p>
              <a:p>
                <a:r>
                  <a:rPr lang="en-US" altLang="zh-CN" dirty="0" smtClean="0"/>
                  <a:t>Meaning of Global Geometrical/Topological Structure in Response space? </a:t>
                </a:r>
              </a:p>
              <a:p>
                <a:pPr lvl="1"/>
                <a:r>
                  <a:rPr lang="en-US" altLang="zh-CN" dirty="0" smtClean="0"/>
                  <a:t>Come from topological structure of image space?</a:t>
                </a:r>
              </a:p>
              <a:p>
                <a:pPr lvl="1"/>
                <a:r>
                  <a:rPr lang="en-US" altLang="zh-CN" dirty="0" smtClean="0"/>
                  <a:t>Nothing to do with Visual processing principle? (Only neighbor preserving?)</a:t>
                </a:r>
              </a:p>
              <a:p>
                <a:pPr lvl="1"/>
                <a:endParaRPr lang="en-US" altLang="zh-CN" dirty="0" smtClean="0"/>
              </a:p>
              <a:p>
                <a:r>
                  <a:rPr lang="en-US" altLang="zh-CN" dirty="0" smtClean="0"/>
                  <a:t>Adding time information? Trajectory Embedding</a:t>
                </a:r>
              </a:p>
              <a:p>
                <a:pPr lvl="1"/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2101" b="-33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93236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Mobius Strip in High-Dim space?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33" t="12915" r="20491" b="28946"/>
          <a:stretch/>
        </p:blipFill>
        <p:spPr>
          <a:xfrm>
            <a:off x="985521" y="2063114"/>
            <a:ext cx="5963678" cy="3139441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119" y="2580639"/>
            <a:ext cx="2525811" cy="252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890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Classifier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Manually add label to stimulus</a:t>
                </a:r>
              </a:p>
              <a:p>
                <a:pPr lvl="1"/>
                <a:r>
                  <a:rPr lang="en-US" altLang="zh-CN" dirty="0" smtClean="0"/>
                  <a:t>Shape…</a:t>
                </a:r>
              </a:p>
              <a:p>
                <a:r>
                  <a:rPr lang="en-US" altLang="zh-CN" dirty="0" smtClean="0"/>
                  <a:t>Use label to train a classifier mapping Response vector to label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𝑛𝑐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𝑙𝑎𝑏𝑒𝑙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𝑠𝑒𝑡</m:t>
                    </m:r>
                  </m:oMath>
                </a14:m>
                <a:endParaRPr lang="en-US" altLang="zh-CN" dirty="0" smtClean="0"/>
              </a:p>
              <a:p>
                <a:pPr lvl="1"/>
                <a:r>
                  <a:rPr lang="en-US" altLang="zh-CN" dirty="0" smtClean="0"/>
                  <a:t>Partition of Response space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𝑛𝑐</m:t>
                        </m:r>
                      </m:sup>
                    </m:sSup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5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9798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Classification : Shape decoding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b="1" dirty="0" smtClean="0"/>
                  <a:t>Interpreting Decoder</a:t>
                </a:r>
                <a:r>
                  <a:rPr lang="en-US" altLang="zh-CN" dirty="0" smtClean="0"/>
                  <a:t> </a:t>
                </a:r>
                <a:endParaRPr lang="en-US" altLang="zh-CN" i="1" dirty="0" smtClean="0"/>
              </a:p>
              <a:p>
                <a:pPr lvl="1"/>
                <a:r>
                  <a:rPr lang="en-US" altLang="zh-CN" dirty="0" smtClean="0"/>
                  <a:t>Discriminate code of different shapes 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⇔</m:t>
                    </m:r>
                  </m:oMath>
                </a14:m>
                <a:r>
                  <a:rPr lang="zh-CN" altLang="en-US" dirty="0" smtClean="0"/>
                  <a:t> </a:t>
                </a:r>
                <a:r>
                  <a:rPr lang="en-US" altLang="zh-CN" dirty="0"/>
                  <a:t>I</a:t>
                </a:r>
                <a:r>
                  <a:rPr lang="en-US" altLang="zh-CN" dirty="0" smtClean="0"/>
                  <a:t>dentify different representation of shapes. </a:t>
                </a:r>
              </a:p>
              <a:p>
                <a:pPr lvl="1"/>
                <a:r>
                  <a:rPr lang="en-US" altLang="zh-CN" dirty="0" smtClean="0"/>
                  <a:t>Test Set Accuracy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altLang="zh-CN" dirty="0" smtClean="0"/>
                  <a:t> Easiness to distinguish </a:t>
                </a:r>
              </a:p>
              <a:p>
                <a:pPr lvl="1"/>
                <a:r>
                  <a:rPr lang="en-US" altLang="zh-CN" dirty="0" smtClean="0"/>
                  <a:t>Unable to classify (Big error rate)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undistinguishable in Response space</a:t>
                </a:r>
              </a:p>
              <a:p>
                <a:pPr lvl="1"/>
                <a:r>
                  <a:rPr lang="en-US" altLang="zh-CN" dirty="0" smtClean="0"/>
                  <a:t>Cross Classify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Code Similarity between Different Class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521" r="-2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384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4"/>
            <a:ext cx="9625364" cy="46277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Triangle, Border angle, Sector Classifier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04" y="4139487"/>
            <a:ext cx="1524000" cy="1524000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04" y="2763098"/>
            <a:ext cx="1524000" cy="1524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559" y="5255351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349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Stimulus Structure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5 translation</a:t>
            </a:r>
          </a:p>
          <a:p>
            <a:r>
              <a:rPr lang="en-US" altLang="zh-CN" dirty="0" smtClean="0"/>
              <a:t>8/16 rotation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60412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762" y="1825625"/>
            <a:ext cx="8811103" cy="435133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Border Angle, Line, Curve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777331"/>
            <a:ext cx="1524000" cy="1524000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4001294"/>
            <a:ext cx="1524000" cy="1524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001294"/>
            <a:ext cx="1524000" cy="1524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5225257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212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098" y="1690688"/>
            <a:ext cx="9227804" cy="49765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Border Angle, Line, Dot, Triangle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32" y="2576513"/>
            <a:ext cx="1524000" cy="1524000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24" y="3621303"/>
            <a:ext cx="1524000" cy="1524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121" y="4863662"/>
            <a:ext cx="1524000" cy="1524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763294"/>
            <a:ext cx="1524000" cy="1524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332" y="3721671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4852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Cross Classify 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45" y="1543934"/>
            <a:ext cx="1524000" cy="1524000"/>
          </a:xfr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318" y="1543934"/>
            <a:ext cx="5085206" cy="49147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42" y="1690688"/>
            <a:ext cx="1524000" cy="1524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142" y="1690688"/>
            <a:ext cx="1524000" cy="1524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739" y="1690688"/>
            <a:ext cx="1524000" cy="1524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42" y="3175275"/>
            <a:ext cx="1524000" cy="1524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739" y="3239294"/>
            <a:ext cx="1524000" cy="1524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142" y="3190326"/>
            <a:ext cx="1524000" cy="1524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797" y="2969998"/>
            <a:ext cx="1524000" cy="1524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83" y="4673276"/>
            <a:ext cx="1524000" cy="1524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483" y="4699275"/>
            <a:ext cx="1524000" cy="1524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142" y="4699275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6015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Inspiration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Code of Solid and Border figure can be easily distinguished</a:t>
            </a:r>
          </a:p>
          <a:p>
            <a:pPr lvl="1"/>
            <a:r>
              <a:rPr lang="en-US" altLang="zh-CN" dirty="0" smtClean="0"/>
              <a:t>Different Neuron tune to B-W edge / line</a:t>
            </a:r>
          </a:p>
          <a:p>
            <a:r>
              <a:rPr lang="en-US" altLang="zh-CN" dirty="0" smtClean="0"/>
              <a:t>Second Order shape</a:t>
            </a:r>
          </a:p>
          <a:p>
            <a:pPr lvl="1"/>
            <a:r>
              <a:rPr lang="en-US" altLang="zh-CN" dirty="0" smtClean="0"/>
              <a:t>Eyebrow has 1</a:t>
            </a:r>
            <a:r>
              <a:rPr lang="en-US" altLang="zh-CN" baseline="30000" dirty="0" smtClean="0"/>
              <a:t>st</a:t>
            </a:r>
            <a:r>
              <a:rPr lang="en-US" altLang="zh-CN" dirty="0" smtClean="0"/>
              <a:t> order shape as lines, 2</a:t>
            </a:r>
            <a:r>
              <a:rPr lang="en-US" altLang="zh-CN" baseline="30000" dirty="0" smtClean="0"/>
              <a:t>nd</a:t>
            </a:r>
            <a:r>
              <a:rPr lang="en-US" altLang="zh-CN" dirty="0" smtClean="0"/>
              <a:t> order shape as curve</a:t>
            </a:r>
          </a:p>
        </p:txBody>
      </p:sp>
    </p:spTree>
    <p:extLst>
      <p:ext uri="{BB962C8B-B14F-4D97-AF65-F5344CB8AC3E}">
        <p14:creationId xmlns:p14="http://schemas.microsoft.com/office/powerpoint/2010/main" val="7624108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Questions we can ask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Coding difference between Solid angle and Border angle; Edge of solid and line?</a:t>
            </a:r>
          </a:p>
          <a:p>
            <a:r>
              <a:rPr lang="en-US" altLang="zh-CN" dirty="0" smtClean="0"/>
              <a:t>Coding of Multi-orientation stimulus (especially angle)?</a:t>
            </a:r>
          </a:p>
          <a:p>
            <a:r>
              <a:rPr lang="en-US" altLang="zh-CN" dirty="0" smtClean="0"/>
              <a:t>Interaction between Different Orientation Response?</a:t>
            </a:r>
          </a:p>
        </p:txBody>
      </p:sp>
    </p:spTree>
    <p:extLst>
      <p:ext uri="{BB962C8B-B14F-4D97-AF65-F5344CB8AC3E}">
        <p14:creationId xmlns:p14="http://schemas.microsoft.com/office/powerpoint/2010/main" val="26686153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Methods to try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i="1" dirty="0" smtClean="0"/>
              <a:t>“Population level method” has not yet provided insight into population coding! </a:t>
            </a:r>
          </a:p>
          <a:p>
            <a:endParaRPr lang="en-US" altLang="zh-CN" i="1" dirty="0"/>
          </a:p>
          <a:p>
            <a:r>
              <a:rPr lang="en-US" altLang="zh-CN" dirty="0" smtClean="0"/>
              <a:t>Encoding and Decoding</a:t>
            </a:r>
            <a:endParaRPr lang="en-US" altLang="zh-CN" dirty="0" smtClean="0"/>
          </a:p>
          <a:p>
            <a:pPr lvl="1"/>
            <a:r>
              <a:rPr lang="en-US" altLang="zh-CN" smtClean="0"/>
              <a:t>More </a:t>
            </a:r>
            <a:r>
              <a:rPr lang="en-US" altLang="zh-CN" smtClean="0"/>
              <a:t>sophisticated NN </a:t>
            </a:r>
            <a:r>
              <a:rPr lang="en-US" altLang="zh-CN" dirty="0" smtClean="0"/>
              <a:t>encoding (fitting) </a:t>
            </a:r>
            <a:r>
              <a:rPr lang="en-US" altLang="zh-CN" dirty="0" smtClean="0"/>
              <a:t>model.</a:t>
            </a:r>
          </a:p>
          <a:p>
            <a:pPr lvl="1"/>
            <a:r>
              <a:rPr lang="en-US" altLang="zh-CN" dirty="0" smtClean="0"/>
              <a:t>CNN </a:t>
            </a:r>
            <a:r>
              <a:rPr lang="en-US" altLang="zh-CN" dirty="0" smtClean="0"/>
              <a:t>decoding model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36928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Question about Variability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Trial variability? And correlation between trial variabilities</a:t>
            </a:r>
          </a:p>
          <a:p>
            <a:pPr lvl="1"/>
            <a:r>
              <a:rPr kumimoji="1" lang="en-US" altLang="zh-CN" dirty="0" smtClean="0"/>
              <a:t>Is it related to some kind of information?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17621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Deep Learning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15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Contents: Sort by Analysis method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3000" b="1" dirty="0" smtClean="0"/>
              <a:t>Single cell processing</a:t>
            </a:r>
          </a:p>
          <a:p>
            <a:pPr lvl="1"/>
            <a:r>
              <a:rPr lang="en-US" altLang="zh-CN" dirty="0" smtClean="0"/>
              <a:t>Tuning Curve Fitting: </a:t>
            </a:r>
          </a:p>
          <a:p>
            <a:pPr lvl="2"/>
            <a:r>
              <a:rPr lang="en-US" altLang="zh-CN" dirty="0" smtClean="0"/>
              <a:t>Single Neuron Orientation Selectivity </a:t>
            </a:r>
          </a:p>
          <a:p>
            <a:pPr lvl="1"/>
            <a:r>
              <a:rPr lang="en-US" altLang="zh-CN" dirty="0" smtClean="0"/>
              <a:t>Position Selectivity</a:t>
            </a:r>
          </a:p>
          <a:p>
            <a:r>
              <a:rPr lang="en-US" altLang="zh-CN" sz="3000" b="1" dirty="0" smtClean="0"/>
              <a:t>Population processing</a:t>
            </a:r>
          </a:p>
          <a:p>
            <a:pPr lvl="1"/>
            <a:r>
              <a:rPr lang="en-US" altLang="zh-CN" b="1" dirty="0" smtClean="0"/>
              <a:t>NMF</a:t>
            </a:r>
            <a:r>
              <a:rPr lang="en-US" altLang="zh-CN" dirty="0" smtClean="0"/>
              <a:t> (Non-Negative Matrix Factorization): </a:t>
            </a:r>
            <a:r>
              <a:rPr lang="en-US" altLang="zh-CN" b="1" dirty="0" smtClean="0"/>
              <a:t>Feature Searching</a:t>
            </a:r>
          </a:p>
          <a:p>
            <a:pPr lvl="1"/>
            <a:r>
              <a:rPr lang="en-US" altLang="zh-CN" b="1" dirty="0" smtClean="0"/>
              <a:t>MLP</a:t>
            </a:r>
            <a:r>
              <a:rPr lang="en-US" altLang="zh-CN" dirty="0" smtClean="0"/>
              <a:t> (Multi-Layer Perceptron): </a:t>
            </a:r>
            <a:r>
              <a:rPr lang="en-US" altLang="zh-CN" b="1" dirty="0" smtClean="0"/>
              <a:t>Classifier</a:t>
            </a:r>
          </a:p>
          <a:p>
            <a:pPr lvl="2"/>
            <a:r>
              <a:rPr lang="en-US" altLang="zh-CN" dirty="0" smtClean="0"/>
              <a:t>Discriminating neural code of Different shape</a:t>
            </a:r>
          </a:p>
          <a:p>
            <a:pPr lvl="2"/>
            <a:r>
              <a:rPr lang="en-US" altLang="zh-CN" dirty="0" smtClean="0"/>
              <a:t>Explore the Similarity and Difference in Neural Code </a:t>
            </a:r>
          </a:p>
          <a:p>
            <a:pPr lvl="1"/>
            <a:r>
              <a:rPr lang="en-US" altLang="zh-CN" b="1" dirty="0" smtClean="0"/>
              <a:t>LLE</a:t>
            </a:r>
            <a:r>
              <a:rPr lang="en-US" altLang="zh-CN" dirty="0" smtClean="0"/>
              <a:t> (Local Linear Embedding): </a:t>
            </a:r>
            <a:r>
              <a:rPr lang="en-US" altLang="zh-CN" b="1" dirty="0" smtClean="0"/>
              <a:t>Dimension Reduction</a:t>
            </a:r>
          </a:p>
          <a:p>
            <a:pPr lvl="2"/>
            <a:r>
              <a:rPr lang="en-US" altLang="zh-CN" dirty="0" smtClean="0"/>
              <a:t>Finding Geometrical/Topological Structure in High-Dim Space</a:t>
            </a:r>
          </a:p>
        </p:txBody>
      </p:sp>
    </p:spTree>
    <p:extLst>
      <p:ext uri="{BB962C8B-B14F-4D97-AF65-F5344CB8AC3E}">
        <p14:creationId xmlns:p14="http://schemas.microsoft.com/office/powerpoint/2010/main" val="1676398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Orientation Tuning Behavior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Simple Single tuning orientation neuron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95" r="11599"/>
          <a:stretch/>
        </p:blipFill>
        <p:spPr>
          <a:xfrm>
            <a:off x="924909" y="2642855"/>
            <a:ext cx="3468415" cy="353410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5" r="12788"/>
          <a:stretch/>
        </p:blipFill>
        <p:spPr>
          <a:xfrm>
            <a:off x="4480033" y="2642855"/>
            <a:ext cx="3436883" cy="353410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3" r="13937"/>
          <a:stretch/>
        </p:blipFill>
        <p:spPr>
          <a:xfrm>
            <a:off x="8093718" y="2647613"/>
            <a:ext cx="3346791" cy="352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682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Orientation Tuning Behavior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Other Tuning Behavior: Multi-peak, Wide-peak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2" r="13504"/>
          <a:stretch/>
        </p:blipFill>
        <p:spPr>
          <a:xfrm>
            <a:off x="1068060" y="2575035"/>
            <a:ext cx="3419857" cy="35971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35" r="13044"/>
          <a:stretch/>
        </p:blipFill>
        <p:spPr>
          <a:xfrm>
            <a:off x="4487917" y="2575035"/>
            <a:ext cx="3468414" cy="360192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4" r="14025"/>
          <a:stretch/>
        </p:blipFill>
        <p:spPr>
          <a:xfrm>
            <a:off x="8008882" y="2575035"/>
            <a:ext cx="3394842" cy="35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341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Orientation Map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5" t="7848" r="10615" b="8095"/>
          <a:stretch/>
        </p:blipFill>
        <p:spPr>
          <a:xfrm>
            <a:off x="2908465" y="1355474"/>
            <a:ext cx="6375069" cy="5334787"/>
          </a:xfrm>
        </p:spPr>
      </p:pic>
    </p:spTree>
    <p:extLst>
      <p:ext uri="{BB962C8B-B14F-4D97-AF65-F5344CB8AC3E}">
        <p14:creationId xmlns:p14="http://schemas.microsoft.com/office/powerpoint/2010/main" val="2526227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altLang="zh-CN" dirty="0" smtClean="0"/>
              <a:t>Position Selection</a:t>
            </a:r>
            <a:endParaRPr lang="zh-CN" altLang="en-US" dirty="0"/>
          </a:p>
        </p:txBody>
      </p:sp>
      <p:sp>
        <p:nvSpPr>
          <p:cNvPr id="9" name="竖排文字占位符 8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5" t="3342" r="23119" b="7775"/>
          <a:stretch/>
        </p:blipFill>
        <p:spPr>
          <a:xfrm>
            <a:off x="4152883" y="4382028"/>
            <a:ext cx="2446338" cy="2519363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3" r="23727" b="7441"/>
          <a:stretch/>
        </p:blipFill>
        <p:spPr>
          <a:xfrm>
            <a:off x="1829171" y="1862028"/>
            <a:ext cx="2278628" cy="252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6" t="-1" r="23241" b="6952"/>
          <a:stretch/>
        </p:blipFill>
        <p:spPr>
          <a:xfrm>
            <a:off x="4225160" y="1862028"/>
            <a:ext cx="2301783" cy="252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9" t="4257" r="22997" b="7183"/>
          <a:stretch/>
        </p:blipFill>
        <p:spPr>
          <a:xfrm>
            <a:off x="6613649" y="1970752"/>
            <a:ext cx="2387140" cy="243167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5" t="4541" r="10710" b="5927"/>
          <a:stretch/>
        </p:blipFill>
        <p:spPr>
          <a:xfrm>
            <a:off x="4067505" y="-549248"/>
            <a:ext cx="2866955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117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Edge Tuning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Edge Tuning(Semi-circle &amp; Triangle &amp; sector), </a:t>
            </a:r>
          </a:p>
          <a:p>
            <a:pPr lvl="1"/>
            <a:r>
              <a:rPr lang="en-US" altLang="zh-CN" dirty="0" smtClean="0"/>
              <a:t>Non-Equivalence of 2 edge</a:t>
            </a:r>
          </a:p>
          <a:p>
            <a:pPr lvl="1"/>
            <a:r>
              <a:rPr lang="en-US" altLang="zh-CN" dirty="0" smtClean="0"/>
              <a:t>Tuning behavior diff from Orient: e.g. 75 Strong tune vs no tune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86" y="3250951"/>
            <a:ext cx="3991307" cy="29934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92" y="3211666"/>
            <a:ext cx="4043687" cy="30327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00" r="12347"/>
          <a:stretch/>
        </p:blipFill>
        <p:spPr>
          <a:xfrm>
            <a:off x="3691759" y="3067019"/>
            <a:ext cx="3200400" cy="332205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52880" y="6389077"/>
            <a:ext cx="523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Response to Begin edge / End edge of Solid shape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6892159" y="6311900"/>
            <a:ext cx="468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Response to Single Orientation Ray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3028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4392</TotalTime>
  <Words>1171</Words>
  <Application>Microsoft Macintosh PowerPoint</Application>
  <PresentationFormat>宽屏</PresentationFormat>
  <Paragraphs>188</Paragraphs>
  <Slides>37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3" baseType="lpstr">
      <vt:lpstr>Cambria Math</vt:lpstr>
      <vt:lpstr>Centaur</vt:lpstr>
      <vt:lpstr>等线</vt:lpstr>
      <vt:lpstr>等线 Light</vt:lpstr>
      <vt:lpstr>Arial</vt:lpstr>
      <vt:lpstr>Office 主题​​</vt:lpstr>
      <vt:lpstr>Primary Visual Cortex  Double-photon imaging data mining report</vt:lpstr>
      <vt:lpstr>Data Structure</vt:lpstr>
      <vt:lpstr>Stimulus Structure</vt:lpstr>
      <vt:lpstr>Contents: Sort by Analysis method</vt:lpstr>
      <vt:lpstr>Orientation Tuning Behavior</vt:lpstr>
      <vt:lpstr>Orientation Tuning Behavior</vt:lpstr>
      <vt:lpstr>Orientation Map</vt:lpstr>
      <vt:lpstr>Position Selection</vt:lpstr>
      <vt:lpstr>Edge Tuning</vt:lpstr>
      <vt:lpstr>Edge Tuning</vt:lpstr>
      <vt:lpstr>Angle Tuning Neuron</vt:lpstr>
      <vt:lpstr>Population Processing</vt:lpstr>
      <vt:lpstr>Rationale of NMF:  </vt:lpstr>
      <vt:lpstr>NMF of Ray stimulus</vt:lpstr>
      <vt:lpstr>NMF of Angle stimulus</vt:lpstr>
      <vt:lpstr>NMF of Angle stimulus</vt:lpstr>
      <vt:lpstr>NMF of Triangle stimulus</vt:lpstr>
      <vt:lpstr>NMF of Triangle stimulus</vt:lpstr>
      <vt:lpstr>Inspiration</vt:lpstr>
      <vt:lpstr>Nonlinear Dimension Reduction</vt:lpstr>
      <vt:lpstr>LLE(Local Linear Embedding)</vt:lpstr>
      <vt:lpstr>LLE for Finding embedding manifold</vt:lpstr>
      <vt:lpstr>Ray Stimulus Response Embedding </vt:lpstr>
      <vt:lpstr>Ray Stimulus Response Embedding-Width</vt:lpstr>
      <vt:lpstr>Digression: Topological Consideration</vt:lpstr>
      <vt:lpstr>Mobius Strip in High-Dim space?</vt:lpstr>
      <vt:lpstr>Classifier</vt:lpstr>
      <vt:lpstr>Classification : Shape decoding</vt:lpstr>
      <vt:lpstr>Triangle, Border angle, Sector Classifier</vt:lpstr>
      <vt:lpstr>Border Angle, Line, Curve</vt:lpstr>
      <vt:lpstr>Border Angle, Line, Dot, Triangle</vt:lpstr>
      <vt:lpstr>Cross Classify </vt:lpstr>
      <vt:lpstr>Inspiration</vt:lpstr>
      <vt:lpstr>Questions we can ask</vt:lpstr>
      <vt:lpstr>Methods to try</vt:lpstr>
      <vt:lpstr>Question about Variability</vt:lpstr>
      <vt:lpstr>Deep Learning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Double-photon imaging data analysis </dc:title>
  <dc:creator>王彬旭</dc:creator>
  <cp:lastModifiedBy>王彬旭</cp:lastModifiedBy>
  <cp:revision>277</cp:revision>
  <dcterms:created xsi:type="dcterms:W3CDTF">2017-07-02T12:15:21Z</dcterms:created>
  <dcterms:modified xsi:type="dcterms:W3CDTF">2017-12-07T17:18:14Z</dcterms:modified>
</cp:coreProperties>
</file>

<file path=docProps/thumbnail.jpeg>
</file>